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70" r:id="rId5"/>
    <p:sldId id="271" r:id="rId6"/>
    <p:sldId id="265" r:id="rId7"/>
    <p:sldId id="257" r:id="rId8"/>
    <p:sldId id="261" r:id="rId9"/>
    <p:sldId id="272" r:id="rId10"/>
    <p:sldId id="266" r:id="rId11"/>
    <p:sldId id="298" r:id="rId12"/>
    <p:sldId id="273" r:id="rId13"/>
    <p:sldId id="282" r:id="rId14"/>
    <p:sldId id="277" r:id="rId15"/>
    <p:sldId id="274" r:id="rId16"/>
    <p:sldId id="296" r:id="rId17"/>
    <p:sldId id="281" r:id="rId18"/>
    <p:sldId id="283" r:id="rId19"/>
    <p:sldId id="294" r:id="rId20"/>
    <p:sldId id="284" r:id="rId21"/>
    <p:sldId id="295" r:id="rId22"/>
    <p:sldId id="285" r:id="rId23"/>
    <p:sldId id="286" r:id="rId24"/>
    <p:sldId id="287" r:id="rId25"/>
    <p:sldId id="289" r:id="rId26"/>
    <p:sldId id="293" r:id="rId27"/>
    <p:sldId id="288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85AC-93DC-4437-9582-F5E0CB1EF09F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C654-F1F4-4179-94DD-1423E504D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E16F-7706-49DD-8D3A-75779F97726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2A7-15C7-41D3-B83E-E7089CE224D7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C7D4-B1EB-4C4A-86A4-F5C78B1E3295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3C77-5297-49E7-A6AD-C079F02B812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4BE6-CC62-4304-9697-4C710DC707B8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8A6-83A4-4ECD-9465-D412A781C937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148-9FBB-4BAD-BFFA-A8F10F6983CB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D24-76B2-435D-95B5-83570394630A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306-4539-4B3F-AB64-114AAC59882E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1A05-96FA-42D5-ADAE-B41F0CD90839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9DC-8C2D-401E-B6BA-088A11DF98B8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35D5-443F-44FD-9F70-7B0932ECE40B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CDE2-3C51-4501-B7AD-9DF8EFE29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228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Larry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Cardman’s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Contributions to Polarized Electron Sources and Accelerator Physics at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JLab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Charlie Sinclair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218B-E523-4FCF-846E-EBCDE697BC88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B970-C227-4289-AB9C-5D0D5BD82A2D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Photoemission Electron Source Developments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6106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Very high beam brightness (low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from photoemission cathodes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Very high voltage DC electron guns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Long lifetime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photocathodes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delivering high average current, high polarization beam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Ancillary technologies – e.g. extreme high vacuum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Negative Electron Affinity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Photocathodes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4E70-393E-4B80-A251-47E30AB8D6E7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3FB-B1A9-42DD-A106-489E53DA19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549370" cy="33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3810000" cy="32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648200"/>
            <a:ext cx="8657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NEA is when the bottom of the bulk conduction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band lies above the distant vacuum level – so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energetically, electrons can escape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thermal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measurement from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photocathode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thermal, or intrinsic,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sets a limit on the maximum beam brightness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initially thought our measurements showed that for wavelengths near the photoemission threshold, the intrinsic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corresponded to emission from a population at an effective  temperature only a bit above the cathode temperature – MUCH lower than thermionic cathodes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0CE6-9D28-43A4-BD29-0FB112C17D0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measurement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641-00C2-4A60-9892-8D0E097C3A39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343400" cy="480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799"/>
            <a:ext cx="4267200" cy="33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563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Dunham, 1993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26720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Cornell, 2007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18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=(r/2)(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/mc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1/2</a:t>
            </a:r>
            <a:endParaRPr lang="en-US" sz="3600" dirty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Complete Energy Distribution at 90K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79-AF5A-4E2D-A330-D85DD884ED4A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9034-C9EB-4578-AB18-E575AE4E47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655654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51999" y="1447800"/>
            <a:ext cx="23920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From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Orlov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et al.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APL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78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2721 (2001)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Two very different models for intrinsic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emittance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Photoemission is from a reservoir of electrons in thermal equilibrium at the cathode temperature at the conduction band minimum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Electrons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have an effective mass much smaller than the physical electron mass (0.067 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 thus when emitted they are confined to be within a relatively narrow cone (~ 15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D715-8C71-4C53-A424-485F4CACCF8D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Angular Distribution Measurement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3686-4BB5-417C-94AA-E2CB0F976DCE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477000" cy="478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5791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From Liu et al., JVST B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2758 (2005)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Surface Roughening may reconcile these two very different pictures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8DB-F760-457E-82A3-947DF87675AD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4038600" cy="272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045284" cy="27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5334000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Before – 0.5 nm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rms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514600"/>
            <a:ext cx="3212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After – 6 nm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rms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Cathodes with no roughening should make an exceptionally bright source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A5E3-FD5F-47C3-97C2-2E96AF3E9445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581400" cy="26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419600" cy="34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638800"/>
            <a:ext cx="814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Karkare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Bazarov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Appl. Phys.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98 094104 (2011))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4176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Lowest full injector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requires temporal shaping of light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AA99-7535-402F-AB02-0BA69266CDF9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3350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16002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Optical pulse from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cross-correlation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3200" dirty="0" smtClean="0"/>
              <a:t>Ripple ~ 6.1%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97607" y="4038600"/>
            <a:ext cx="34463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Electron pulse from</a:t>
            </a:r>
          </a:p>
          <a:p>
            <a:r>
              <a:rPr lang="en-US" sz="3200" dirty="0" smtClean="0"/>
              <a:t>RF deflection cavity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3200" dirty="0" smtClean="0"/>
              <a:t>Ripple ~ 4.2%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</a:rPr>
              <a:t>A brief history</a:t>
            </a:r>
            <a:endParaRPr lang="en-US" sz="4000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I joined CEBAF in September ‘87, developing a polarized source for the lab was one of my jobs.  I outlined the possibilities in an October 30 memo.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polarized source was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included within the CEBAF “scope” at that time!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mid-December, I received a call from Larry telling me he was submitting a proposal to NSF to develop a polarized source for CEBAF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D18-52EB-4385-AED6-2D92FAFEB77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Does the intrinsic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matter?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Genetic algorithm based optimization of a real injector demonstrates that it is possible to very largely preserve the intrinsic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a full injector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Bazarov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Sinclair, Phys Rev. ST-AB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034702 (2005))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Demonstrated that the maximum beam brightness is determined by the ratio of the E field at the cathode to the effective transverse temperature.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Bazarov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Dunham, and Sinclair, Phys. Rev.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102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104801 (2009))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FD85-8D9B-48B4-8C2F-F7AD392138C4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impact of transverse energy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5C61-14DA-49EB-927B-9B1384E5E3A4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518024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167640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/bunch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267200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800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/bunch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Application to X-ray generation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23F-34A5-4BAC-AA18-7DA544D7B440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092319"/>
            <a:ext cx="8001000" cy="62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X-ray scientists desire a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fully coherent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beam at 1 Angstrom wavelength, allowing interference effects to be used.  This requires a beam energy (and thus accelerator size and cost) given by:</a:t>
            </a:r>
          </a:p>
          <a:p>
            <a:pPr>
              <a:lnSpc>
                <a:spcPts val="1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Symbol"/>
              <a:buChar char="g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≥ (4</a:t>
            </a:r>
            <a:r>
              <a:rPr lang="en-US" sz="3200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 err="1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sz="3200" baseline="-25000" dirty="0" err="1" smtClean="0">
                <a:latin typeface="Arial" pitchFamily="34" charset="0"/>
                <a:cs typeface="Arial" pitchFamily="34" charset="0"/>
              </a:rPr>
              <a:t>thermal</a:t>
            </a:r>
            <a:endParaRPr lang="en-US" sz="3200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000"/>
              </a:lnSpc>
              <a:buFont typeface="Symbol"/>
              <a:buChar char="g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Assuming we can generate a beam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as low as calculated, this translates to a 5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beam energy (the Cornell ERL design)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Higher Voltage Photoemission guns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Engwall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built and tested a nominal 500 kV gun for his thesis – this became the first IRFEL gun, and operated at 350 kV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the Cornell ERL, build a gun that should reach 750 kV.  Presently routinely operates at 350 kV.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the TRIUMF ARIEL project, build a gun reaching 350 kV, operating at 300 kV, with an RF modulated thermionic cathode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624B-3F80-4B34-8E8E-48F043E287D4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Cornell 750 kV Gun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49AD-CB76-475B-85D0-6B9F4730BD03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895600" cy="545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un and Beam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4777027" cy="358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Photocathode Lifetime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cathode dark lifetime in most guns is now very good – thousands to tens of thousands of hours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HV only, or laser illumination only, do not degrade the photocathode – degradation occurs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while running beam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Elimination of emission at large radius was a major step in improving the lifetime (JLAB)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Ion back bombardment appears to be the only significant lifetime limiting phenomenon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E8A0-2D11-4DEE-8F82-3202B4AB981B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Ion Back Bombardment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16D5-21C8-4DAD-894D-A49C4978B7AB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71600"/>
            <a:ext cx="5257800" cy="311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31070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80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Damage occurs only where ions strike – on a line joining the light incident on the cathode and the electrostatic center of the gun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What is the ion damage mechanism?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Removal of the Cs, F activation layer by sputtering?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Physical damage to the crystal lattice, impeding electron transport?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Electron traps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dopant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modification generated by implanted ions?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damage is NOT permanent – the cathode QE can be fully recovered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009-013C-4FE8-9A2A-745D8A747F58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only “cure” is improved vacuum, which is far from easy, as pressures are &lt; 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-11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mbar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Polarized Sources Today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now operating at 170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89% polarization – for an IP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135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a factor of 100 greater than that of the first SLAC parity experiment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Much higher currents at high polarization can be provided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tests have delivered several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enough to think about making polarized positrons!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Cathode lifetime remains the principal issue for all present accelerators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3C77-5297-49E7-A6AD-C079F02B812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8288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35 years after the first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polarized source, some mysteries remain……..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286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Nitrogen activation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Copper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Short operating life – vacuum or what?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3C77-5297-49E7-A6AD-C079F02B812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source delivering 100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or more will likely require a different cathode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chalcopyrites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as we studied so long ago at Illinois?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Larry’s initial NSF source proposal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Improvements to the helium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-ionization source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a system to capture and bunch a large fraction of a DC beam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Begin an accelerator physics program at Illinois, centered on their proposed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microtron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Incorporate the source in their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microtron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or failing that, at CEBAF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CFEF-9297-4208-8C57-A6429C8430C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3C77-5297-49E7-A6AD-C079F02B812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program Larry initiated so long ago at Illinois has borne great fruit for Jefferson Lab’s science - - - </a:t>
            </a: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THANK YOU, LARRY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All this led to…………..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great collaboration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Four Illinois students completing Ph.D. research in accelerator physics at CEBAF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Construction of the first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source, spin manipulator, and Mott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CEBAF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Significant improvements to the helium source (by Walters and Dunning at Rice U.)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Early photoemission electron source developments that have led to much important subsequent work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7938-4252-4A39-9A88-8310A3CC0839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Four fine Ph.D. students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Bruce Dunham – the first polarized source for CEBAF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Nick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Sereno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beam recirculation studies in the CEBAF front end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Engwall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500 kV photoemission gun, ultimately used in the first injector for the IRFEL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Joe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precision studies of spin transport through the full CEBAF machine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E8B3-A894-4EBA-B8C8-D3135183BD6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Polarized Source Tests at Illinois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AE04-930D-4A7F-8D8F-545F7FCA7FA9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3554" name="Picture 2" descr="C:\Documents and Settings\sinclair.MP150\Desktop\lc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524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Beam Recirculation at CEBAF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1FD4-436F-4A38-8EF4-F0E9112D7174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E: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10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Nick’s Path Length “Trombone”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54F-8F47-41AC-AD24-125EF709317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E:\Pictur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34723" cy="512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Recirculation Experiment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Constructed largely from Illinois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microtron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magnets and power supplies – and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no BPMs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Showed that the full CEBAF accelerator would not fail by multi-pass beam breakup at its maximum design beam current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Demonstrated energy recovery at a then record 30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CW and at accelerating gradients above earlier measurements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8AF7-8758-4908-82E4-5F8F24D8E285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Cardman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CDE2-3C51-4501-B7AD-9DF8EFE29A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1316</Words>
  <Application>Microsoft Office PowerPoint</Application>
  <PresentationFormat>On-screen Show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Larry Cardman’s Contributions to Polarized Electron Sources and Accelerator Physics at JLab</vt:lpstr>
      <vt:lpstr>A brief history</vt:lpstr>
      <vt:lpstr>Larry’s initial NSF source proposal</vt:lpstr>
      <vt:lpstr>All this led to…………..</vt:lpstr>
      <vt:lpstr>Four fine Ph.D. students</vt:lpstr>
      <vt:lpstr>Polarized Source Tests at Illinois</vt:lpstr>
      <vt:lpstr>First Beam Recirculation at CEBAF</vt:lpstr>
      <vt:lpstr>Nick’s Path Length “Trombone”</vt:lpstr>
      <vt:lpstr>Recirculation Experiment</vt:lpstr>
      <vt:lpstr> Photoemission Electron Source Developments</vt:lpstr>
      <vt:lpstr>Negative Electron Affinity Photocathodes</vt:lpstr>
      <vt:lpstr>First thermal emittance measurement from GaAs photocathode</vt:lpstr>
      <vt:lpstr>First GaAs emittance measurement</vt:lpstr>
      <vt:lpstr>Complete Energy Distribution at 90K</vt:lpstr>
      <vt:lpstr>Two very different models for intrinsic emittance</vt:lpstr>
      <vt:lpstr>Angular Distribution Measurement</vt:lpstr>
      <vt:lpstr>Surface Roughening may reconcile these two very different pictures</vt:lpstr>
      <vt:lpstr>Cathodes with no roughening should make an exceptionally bright source</vt:lpstr>
      <vt:lpstr>Lowest full injector emittance requires temporal shaping of light</vt:lpstr>
      <vt:lpstr>Does the intrinsic emittance matter?</vt:lpstr>
      <vt:lpstr>The impact of transverse energy</vt:lpstr>
      <vt:lpstr>Application to X-ray generation</vt:lpstr>
      <vt:lpstr>Higher Voltage Photoemission guns</vt:lpstr>
      <vt:lpstr>The Cornell 750 kV Gun</vt:lpstr>
      <vt:lpstr>Photocathode Lifetime</vt:lpstr>
      <vt:lpstr>Ion Back Bombardment</vt:lpstr>
      <vt:lpstr>What is the ion damage mechanism?</vt:lpstr>
      <vt:lpstr>Polarized Sources Today</vt:lpstr>
      <vt:lpstr>35 years after the first GaAs polarized source, some mysteries remain……..</vt:lpstr>
      <vt:lpstr>Slide 30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Larry Cardman’s Contributions to Polarized Electron Sources and Accelerator Physics</dc:title>
  <dc:creator>Charles K. Sinclair</dc:creator>
  <cp:lastModifiedBy>Charles K. Sinclair</cp:lastModifiedBy>
  <cp:revision>16</cp:revision>
  <dcterms:created xsi:type="dcterms:W3CDTF">2011-05-10T23:22:46Z</dcterms:created>
  <dcterms:modified xsi:type="dcterms:W3CDTF">2011-06-08T13:43:54Z</dcterms:modified>
</cp:coreProperties>
</file>